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6" r:id="rId3"/>
    <p:sldId id="258" r:id="rId4"/>
    <p:sldId id="270" r:id="rId5"/>
    <p:sldId id="271" r:id="rId6"/>
    <p:sldId id="260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1MPFh9yo2AjnkLkJRO5Jw==" hashData="+W27EQA+ua+XlofjBBrU/thXZgV0sj8wcJ3zHW1DrAt5kjpJyPBA5AOqZPukjtrYxZSgxf90jN1/TdBogNtFFA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B682EB-A6C1-4C77-9CA2-323049DBAE1E}" v="92" dt="2020-01-14T09:47:30.965"/>
    <p1510:client id="{24547ACC-83D9-46BC-9438-D7660BDB9ED9}" v="403" dt="2020-01-15T14:30:10.546"/>
    <p1510:client id="{29D74945-F816-4D19-B8EA-D552002ADDFE}" v="183" dt="2020-01-15T09:53:00.947"/>
    <p1510:client id="{3AD72A87-D763-4289-BD50-38AD59AD4E08}" v="54" dt="2020-01-12T20:42:14.812"/>
    <p1510:client id="{9A3F2FC2-26FD-4AF5-AB70-9268DC97BF59}" v="700" dt="2020-01-15T13:34:05.575"/>
    <p1510:client id="{9AFE8868-7AC3-459F-9DDD-1A75DCDD1320}" v="6" dt="2020-01-14T10:25:48.687"/>
    <p1510:client id="{C5A7AA58-0176-41D7-892E-079D601470D6}" v="218" dt="2020-01-14T10:18:27.234"/>
    <p1510:client id="{DA03A49E-185C-4029-A9E8-57853EAFB110}" v="643" dt="2020-01-15T09:19:52.063"/>
    <p1510:client id="{E7821535-337C-4F01-9127-F0C46565DED3}" v="244" dt="2020-01-14T11:52:54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DFFA4F8-E2C0-4054-9CB5-185B9F737B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818E60A-7B54-4A41-9F63-0B6D618D9F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CB395-7E3F-4881-A592-DFF04E4A2068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8310458-A4B4-4C54-B816-63BB3BD24A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456D5FA-0985-4D53-B497-D3D78092ED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A1D9F-7E3F-4CCF-B628-AE655166F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5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7788E-6368-4D27-9FB8-61C2C10C6C69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D35B4-4492-4970-A2E9-D156447C66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37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6F8E5D-37E1-45A3-AD42-8E8679A61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34F04A-827C-4E70-A9BC-40AB295C2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C02D37-22BE-492C-8F7B-4407D1BB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7F2-0C3A-44D2-BC79-696FB52432A1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5B1AB3-5074-40F1-8AEC-E4CAFEAEC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E88038-DD27-41F9-AE12-79DFE219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27997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36307-102B-41B9-963E-83123EB6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FB879A-7AA8-44E6-AE05-688375AF0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1E5C0-879E-43FF-ADCE-C7A361FD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975C-8243-4E1D-883F-72360F1602C1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ACCB3C-7287-4D61-A9F0-46FCC5BB0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42336A-736F-4A8E-A4D8-D2714DB6C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41253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6A6ABBF-19EA-4CC4-8B8B-E7D744413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8BE7C4-1D90-4288-BDE8-7C32179FE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7BEF9F-22E7-4FB7-9ABD-4B6F0EBE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04FA-BFAD-49B1-B83D-85E84ED1E4AB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00F8BD-B6B9-4434-B7DA-C72299E4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605E7F-795B-4576-8E03-A00DEAC10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73591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F6A7AF-954C-4854-985C-84EE0AE16693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64000">
                <a:srgbClr val="FFFFFF">
                  <a:alpha val="50000"/>
                </a:srgbClr>
              </a:gs>
              <a:gs pos="34000">
                <a:srgbClr val="FFFFFF">
                  <a:alpha val="1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</a:gsLst>
          </a:gradFill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616117-2C48-49E0-874A-E61B6376A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607060-5B3F-46D6-A418-737082D8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B6E-4E24-443E-99CB-D3EEB777FB71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158BC5-6974-4475-BC9D-0AE9B01A3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D2391E-32E0-4567-96BC-BD2B5467F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Une image contenant dessin, fleur&#10;&#10;Description générée automatiquement">
            <a:extLst>
              <a:ext uri="{FF2B5EF4-FFF2-40B4-BE49-F238E27FC236}">
                <a16:creationId xmlns:a16="http://schemas.microsoft.com/office/drawing/2014/main" id="{DC41A194-37A9-43A6-A1F6-CA18457750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688" y="488454"/>
            <a:ext cx="3773112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955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A220C-83D4-4450-98E1-68104F5A2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solidFill>
            <a:schemeClr val="bg1">
              <a:alpha val="50000"/>
            </a:schemeClr>
          </a:solidFill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4183C6-87DC-4A49-9228-4AE6F1661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191FCF-B326-4698-B88F-F8D5CD2B9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BA341A85-6DDB-4012-B799-7447A7BB3211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E4E4D8-AEE1-49B4-84A5-ED89B9901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 sz="1200" b="1"/>
            </a:lvl1pPr>
          </a:lstStyle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572C8-2E0D-4DAF-A544-628F26A8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fld id="{29A4FF6D-AF48-4799-B1F2-6D381E4423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1795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F522B-C4C4-423E-A6F1-4D389FDD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D6C83E-E99E-48DB-9F02-8BCC5B4717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C3E95D-E7A1-4974-AE4B-D44DF5746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460517-C5FD-4FA7-A967-BB0B63BD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9E0F-40C2-4E5E-B748-495BCC8C2659}" type="datetime1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11DE55-7708-4D8C-888F-5F20E52B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E560BC-4B47-4881-9ECE-F97F2FA1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Une image contenant dessin, fleur&#10;&#10;Description générée automatiquement">
            <a:extLst>
              <a:ext uri="{FF2B5EF4-FFF2-40B4-BE49-F238E27FC236}">
                <a16:creationId xmlns:a16="http://schemas.microsoft.com/office/drawing/2014/main" id="{4F6E1CDF-36C6-4FB3-947C-1C9F74DA6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888" y="488454"/>
            <a:ext cx="3773112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23314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B4528-A106-487C-8B0F-9128AE65F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9B7133-0C67-49EA-8521-BAC3BB590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B371B5-0495-415D-B8F4-8E4D62D6B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6F79FB4-8A68-4C45-A00D-FE99C4EBF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4FE4B91-DCB5-43F6-9AF0-81EDC1AB0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898253-D3F5-459E-B422-F674148F6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4A5C-8433-4C6C-8BD7-864A4DC6BD6C}" type="datetime1">
              <a:rPr lang="fr-FR" smtClean="0"/>
              <a:t>07/04/2020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1274F11-7907-4C0F-B338-6BC41AB2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D6608A0-21AA-491F-935F-CDD0B670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39699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349CE6-3811-4268-8630-3276C8817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3C55C0-D7C2-4BF0-8B70-48055F4B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4562-BED1-43A4-9311-469DB16F7E83}" type="datetime1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C5554D-05ED-48A5-9F81-3CA13FE6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E3EEE1-CE73-41E4-BA17-FF3348E6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 descr="Une image contenant dessin, fleur&#10;&#10;Description générée automatiquement">
            <a:extLst>
              <a:ext uri="{FF2B5EF4-FFF2-40B4-BE49-F238E27FC236}">
                <a16:creationId xmlns:a16="http://schemas.microsoft.com/office/drawing/2014/main" id="{BC4A0680-BB61-447D-A9F5-802086F9D6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888" y="488454"/>
            <a:ext cx="3773112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06927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678B65C-5930-40B1-8716-85E8A05A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78CE-CBFA-43EB-946E-6E721BAFF017}" type="datetime1">
              <a:rPr lang="fr-FR" smtClean="0"/>
              <a:t>07/04/2020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7F7E5B-575A-4381-A59B-CADCDB7D4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3AAF25-BF0A-455D-9061-4230F18C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10154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04D0B-EB72-4BEC-B65A-6F3FFE85B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B4EAA1-9B9A-408C-9E0E-1904AB86B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18EDD6-B431-4532-BF46-F0E61BC69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0565DE-2AE8-4F02-BD64-B18B1708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1D23-EBE8-4923-ACF5-3175CE4B24F1}" type="datetime1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CFCBA4-CFF0-4A13-AA0D-0F8D8B129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584A22-08E3-4F20-86C0-F4E2CDBE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93453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CEE6C8-0CC7-41E5-BF4E-41F2B8584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2450130-9C68-4F59-939A-62A0DD7B92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0F80D0-17A5-4DB2-945F-CBE7C15E7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92C264-29CE-40DF-9928-78F84E0B0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8C4F-8730-4F5A-AEAC-DB8149662059}" type="datetime1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F350EB-7161-4308-ADD3-5E6063EA3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2A2D23-E82E-4DBE-9F4B-64A547F5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812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4965128-AB0D-4DCE-B035-942D030F8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30C368-E281-4868-81EF-3027DF309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oundRect">
            <a:avLst>
              <a:gd name="adj" fmla="val 4456"/>
            </a:avLst>
          </a:prstGeom>
          <a:solidFill>
            <a:schemeClr val="bg1">
              <a:alpha val="50000"/>
            </a:schemeClr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355087-AE2B-40C1-8CBF-E40E890DC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tx1"/>
                </a:solidFill>
              </a:defRPr>
            </a:lvl1pPr>
          </a:lstStyle>
          <a:p>
            <a:fld id="{C4B49C65-4A8C-4296-921C-CF29090FAAE2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A4D711-8EC6-45D0-BDA8-CEAC7BEAA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1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62BFFF-DD6E-46F6-9515-42F4ECCD4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29A4FF6D-AF48-4799-B1F2-6D381E4423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60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51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A9139B3C-279F-49F5-AB74-A8C247834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Règlement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FE221B84-78B2-4311-ACE9-7D6589AE9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fr-FR" dirty="0"/>
              <a:t>Règle de droit établie par le </a:t>
            </a:r>
            <a:r>
              <a:rPr lang="fr-FR" b="1" dirty="0"/>
              <a:t>pouvoir exécutif</a:t>
            </a:r>
            <a:r>
              <a:rPr lang="fr-FR" dirty="0"/>
              <a:t>. I</a:t>
            </a:r>
            <a:r>
              <a:rPr lang="fr-FR" dirty="0">
                <a:ea typeface="+mn-lt"/>
                <a:cs typeface="+mn-lt"/>
              </a:rPr>
              <a:t>ntervient dans les domaines pour lesquels la loi ne se prononce pas ou pour faciliter l’exécution d’une loi.</a:t>
            </a:r>
          </a:p>
          <a:p>
            <a:pPr marL="0" indent="0">
              <a:buNone/>
            </a:pPr>
            <a:endParaRPr lang="fr-FR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fr-FR" dirty="0">
                <a:ea typeface="+mn-lt"/>
                <a:cs typeface="+mn-lt"/>
              </a:rPr>
              <a:t>⇒ Fondé sur l'</a:t>
            </a:r>
            <a:r>
              <a:rPr lang="fr-FR" b="1" dirty="0">
                <a:ea typeface="+mn-lt"/>
                <a:cs typeface="+mn-lt"/>
              </a:rPr>
              <a:t>Article 37 </a:t>
            </a:r>
            <a:r>
              <a:rPr lang="fr-FR" dirty="0">
                <a:ea typeface="+mn-lt"/>
                <a:cs typeface="+mn-lt"/>
              </a:rPr>
              <a:t>de la Constitution du 4 octobre 1958.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6AAF63-69AC-402D-AF2A-9128CC77E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98C2-3E84-4A45-8725-752F2C671B40}" type="datetime1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046067-2F5D-47D4-ADCE-8C07DD4B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D00ABD-5343-47DF-A608-33D5CD499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81020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36F8AFF3-735C-44F4-8F5A-B1ED7710B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Ordonnance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1E5CED1-0623-41CB-B421-928DD6A98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fr-FR" dirty="0"/>
              <a:t>Règle de droit prescrite par une </a:t>
            </a:r>
            <a:r>
              <a:rPr lang="fr-FR" b="1" dirty="0"/>
              <a:t>autorité</a:t>
            </a:r>
            <a:r>
              <a:rPr lang="fr-FR" dirty="0"/>
              <a:t> compétente ou une </a:t>
            </a:r>
            <a:r>
              <a:rPr lang="fr-FR" b="1" dirty="0"/>
              <a:t>personne</a:t>
            </a:r>
            <a:r>
              <a:rPr lang="fr-FR" dirty="0"/>
              <a:t> en droit de le faire. </a:t>
            </a:r>
            <a:r>
              <a:rPr lang="fr-FR" b="1" dirty="0"/>
              <a:t>Article 38</a:t>
            </a:r>
            <a:r>
              <a:rPr lang="fr-FR" dirty="0"/>
              <a:t>, Constitution du 4 octobre 1958.</a:t>
            </a:r>
            <a:endParaRPr lang="fr-FR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⇒ </a:t>
            </a:r>
            <a:r>
              <a:rPr lang="fr-FR" dirty="0">
                <a:ea typeface="+mn-lt"/>
                <a:cs typeface="+mn-lt"/>
              </a:rPr>
              <a:t>Première ordonnance : loi du 4 février 1960, permettant au Gouvernement de prendre des mesures de maintien de l'ordre en Algérie.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9F092D-FF96-419B-8E18-705777832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62BC-653E-458D-92D5-C9FA49536A3F}" type="datetime1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1B3DA6B-2141-4A83-B75E-DA7549905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EC9A7A-2196-4272-898B-546689A6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45314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B733341C-A1A6-4E60-8EC7-192B94A1A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Accords et conventions collectifs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B32DB18-DEA9-4290-A41A-6F58872D7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fr-FR" dirty="0">
                <a:ea typeface="+mn-lt"/>
                <a:cs typeface="+mn-lt"/>
              </a:rPr>
              <a:t>Normes juridiques propres au droit social résultant d'une négociation entre employeur et syndicats de salariés.</a:t>
            </a:r>
            <a:endParaRPr lang="fr-FR" sz="2600" dirty="0">
              <a:ea typeface="+mn-lt"/>
              <a:cs typeface="+mn-lt"/>
            </a:endParaRPr>
          </a:p>
          <a:p>
            <a:pPr marL="0" indent="0" algn="just">
              <a:spcBef>
                <a:spcPts val="200"/>
              </a:spcBef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sz="2600" dirty="0"/>
              <a:t>⇒ </a:t>
            </a:r>
            <a:r>
              <a:rPr lang="fr-FR" sz="2600" u="sng" dirty="0"/>
              <a:t>Traite</a:t>
            </a:r>
            <a:r>
              <a:rPr lang="fr-FR" sz="2600" dirty="0"/>
              <a:t> : </a:t>
            </a:r>
            <a:r>
              <a:rPr lang="fr-FR" sz="2600" dirty="0">
                <a:ea typeface="+mn-lt"/>
                <a:cs typeface="+mn-lt"/>
              </a:rPr>
              <a:t>conditions d'emploi, formation professionnelle, travail des salariés et de leurs garanties sociales.</a:t>
            </a:r>
            <a:endParaRPr lang="fr-FR" sz="2600" dirty="0"/>
          </a:p>
          <a:p>
            <a:pPr marL="0" indent="0" algn="just">
              <a:buNone/>
            </a:pPr>
            <a:r>
              <a:rPr lang="fr-FR" sz="2600" dirty="0"/>
              <a:t>⇒</a:t>
            </a:r>
            <a:r>
              <a:rPr lang="fr-FR" sz="2600" dirty="0">
                <a:ea typeface="+mn-lt"/>
                <a:cs typeface="+mn-lt"/>
              </a:rPr>
              <a:t> </a:t>
            </a:r>
            <a:r>
              <a:rPr lang="fr-FR" sz="2600" u="sng" dirty="0">
                <a:ea typeface="+mn-lt"/>
                <a:cs typeface="+mn-lt"/>
              </a:rPr>
              <a:t>Concerne</a:t>
            </a:r>
            <a:r>
              <a:rPr lang="fr-FR" sz="2600" dirty="0">
                <a:ea typeface="+mn-lt"/>
                <a:cs typeface="+mn-lt"/>
              </a:rPr>
              <a:t> : Dans une entreprise, tous les salariés de l'entreprise liés par un </a:t>
            </a:r>
            <a:r>
              <a:rPr lang="fr-FR" sz="2600" b="1" dirty="0">
                <a:ea typeface="+mn-lt"/>
                <a:cs typeface="+mn-lt"/>
              </a:rPr>
              <a:t>contrat de travail.</a:t>
            </a:r>
            <a:r>
              <a:rPr lang="fr-FR" sz="2600" dirty="0">
                <a:ea typeface="+mn-lt"/>
                <a:cs typeface="+mn-lt"/>
              </a:rPr>
              <a:t> 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4D9426-BC1C-401B-AD42-30A737F64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0EE2-93ED-4787-BCFA-080F405CB6DB}" type="datetime1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621A77-4748-4F6C-A0B5-CC600681F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322394-5986-40FB-AF98-1D5ACC07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10264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9375284-A321-49BE-8AC3-C1CE0650F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Jurisprudence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72031B19-9CAC-41AE-8C89-0DEAAA985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fr-FR" sz="2600" dirty="0">
                <a:ea typeface="+mn-lt"/>
                <a:cs typeface="+mn-lt"/>
              </a:rPr>
              <a:t>Ensemble des décisions permettant, dans un cas non couvert par la loi ou lorsque celle-ci est imprécise, à un tribunal de s'appuyer sur une décision prise dans un cas similaire par une </a:t>
            </a:r>
            <a:r>
              <a:rPr lang="fr-FR" sz="2600" b="1" dirty="0">
                <a:ea typeface="+mn-lt"/>
                <a:cs typeface="+mn-lt"/>
              </a:rPr>
              <a:t>juridiction supérieure</a:t>
            </a:r>
            <a:r>
              <a:rPr lang="fr-FR" sz="2600" dirty="0">
                <a:ea typeface="+mn-lt"/>
                <a:cs typeface="+mn-lt"/>
              </a:rPr>
              <a:t>.</a:t>
            </a:r>
            <a:endParaRPr lang="fr-FR" sz="2600" dirty="0">
              <a:solidFill>
                <a:srgbClr val="FF0000"/>
              </a:solidFill>
              <a:ea typeface="+mn-lt"/>
              <a:cs typeface="+mn-lt"/>
            </a:endParaRPr>
          </a:p>
          <a:p>
            <a:pPr marL="0" indent="0" algn="just">
              <a:buNone/>
            </a:pPr>
            <a:endParaRPr lang="fr-FR" sz="2600" dirty="0"/>
          </a:p>
          <a:p>
            <a:pPr marL="0" indent="0" algn="just">
              <a:buNone/>
            </a:pPr>
            <a:r>
              <a:rPr lang="fr-FR" sz="2600" dirty="0"/>
              <a:t>⇒ </a:t>
            </a:r>
            <a:r>
              <a:rPr lang="fr-FR" dirty="0"/>
              <a:t>Cour de Cassation, Chambre civile 2, du 19 février 1997, </a:t>
            </a:r>
            <a:r>
              <a:rPr lang="fr-FR" b="1" dirty="0"/>
              <a:t>94-21.111</a:t>
            </a:r>
            <a:r>
              <a:rPr lang="fr-FR" dirty="0"/>
              <a:t>.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AB1EAC-2A9A-4995-BB3A-16725C19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387-BC26-427F-8542-E962D8B8EC47}" type="datetime1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582681F-FF14-4C67-B619-5AC43EF83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9C6FB1-90E0-4A66-A299-8C7E10AA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07285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38B1FA09-3C50-4384-9EEB-9ECFC1374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La suprématie de la Constitution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3AB5179-A0C9-4798-9CB2-CA15F5CAE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FR" dirty="0">
                <a:ea typeface="+mn-lt"/>
                <a:cs typeface="+mn-lt"/>
              </a:rPr>
              <a:t>La Constitution = texte qui institue les différents organes l’État.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>
                <a:ea typeface="+mn-lt"/>
                <a:cs typeface="+mn-lt"/>
              </a:rPr>
              <a:t>⇒ considérée comme la </a:t>
            </a:r>
            <a:r>
              <a:rPr lang="fr-FR" b="1" dirty="0">
                <a:ea typeface="+mn-lt"/>
                <a:cs typeface="+mn-lt"/>
              </a:rPr>
              <a:t>norme juridique la plus élevée</a:t>
            </a:r>
            <a:r>
              <a:rPr lang="fr-FR" dirty="0">
                <a:ea typeface="+mn-lt"/>
                <a:cs typeface="+mn-lt"/>
              </a:rPr>
              <a:t>.</a:t>
            </a:r>
            <a:endParaRPr lang="fr-FR" dirty="0"/>
          </a:p>
          <a:p>
            <a:pPr marL="0" indent="0" algn="just">
              <a:spcBef>
                <a:spcPts val="0"/>
              </a:spcBef>
              <a:buNone/>
            </a:pPr>
            <a:endParaRPr lang="fr-FR" dirty="0">
              <a:ea typeface="+mn-lt"/>
              <a:cs typeface="+mn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fr-FR" b="1" dirty="0">
                <a:ea typeface="+mn-lt"/>
                <a:cs typeface="+mn-lt"/>
              </a:rPr>
              <a:t>Suprématie de la Constitution n’est pas toujours garantie !</a:t>
            </a:r>
            <a:endParaRPr lang="fr-FR" dirty="0">
              <a:ea typeface="+mn-lt"/>
              <a:cs typeface="+mn-lt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fr-FR" b="1" dirty="0">
              <a:ea typeface="+mn-lt"/>
              <a:cs typeface="+mn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>
                <a:ea typeface="+mn-lt"/>
                <a:cs typeface="+mn-lt"/>
              </a:rPr>
              <a:t>⇒ règle interne à chaque pays pouvant rentrer en concurrence avec les règles internationales.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>
                <a:ea typeface="+mn-lt"/>
                <a:cs typeface="+mn-lt"/>
              </a:rPr>
              <a:t>⇒ La </a:t>
            </a:r>
            <a:r>
              <a:rPr lang="fr-FR" b="1" dirty="0">
                <a:ea typeface="+mn-lt"/>
                <a:cs typeface="+mn-lt"/>
              </a:rPr>
              <a:t>CJUE</a:t>
            </a:r>
            <a:r>
              <a:rPr lang="fr-FR" dirty="0">
                <a:ea typeface="+mn-lt"/>
                <a:cs typeface="+mn-lt"/>
              </a:rPr>
              <a:t> ou la </a:t>
            </a:r>
            <a:r>
              <a:rPr lang="fr-FR" b="1" dirty="0">
                <a:ea typeface="+mn-lt"/>
                <a:cs typeface="+mn-lt"/>
              </a:rPr>
              <a:t>CEDH</a:t>
            </a:r>
            <a:r>
              <a:rPr lang="fr-FR" dirty="0">
                <a:ea typeface="+mn-lt"/>
                <a:cs typeface="+mn-lt"/>
              </a:rPr>
              <a:t> font primer les engagements internationaux sur l’ensemble des règles internes des pays concernés, y compris leur Constitution.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BB9202-A469-4173-97E4-D7D09EF8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E5A3E-6504-4A86-8B4C-F440521A8236}" type="datetime1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965944-215F-4E6D-967B-EF118B61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1C7F46-C88A-4775-821E-3D40338DD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36705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CC1831B2-E090-439D-9785-5ECB29BF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Conclusion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A6064F-AD05-4D42-871A-85431FEA6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marL="0" indent="0" algn="ctr">
              <a:buNone/>
            </a:pPr>
            <a:r>
              <a:rPr lang="fr-FR" dirty="0"/>
              <a:t>Nous vous remercions de votre attention </a:t>
            </a:r>
            <a:r>
              <a:rPr lang="fr-FR" dirty="0">
                <a:sym typeface="Wingdings" panose="05000000000000000000" pitchFamily="2" charset="2"/>
              </a:rPr>
              <a:t></a:t>
            </a:r>
            <a:endParaRPr lang="fr-FR" dirty="0"/>
          </a:p>
          <a:p>
            <a:pPr marL="0" indent="0" algn="ctr">
              <a:buNone/>
            </a:pPr>
            <a:r>
              <a:rPr lang="fr-FR" dirty="0"/>
              <a:t>Avez-vous des questions ?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1800" dirty="0"/>
              <a:t>Arrière plan : Image par jessica45 de Pixabay</a:t>
            </a:r>
          </a:p>
          <a:p>
            <a:pPr marL="0" indent="0" algn="ctr">
              <a:buNone/>
            </a:pPr>
            <a:r>
              <a:rPr lang="fr-FR" sz="1800" dirty="0"/>
              <a:t>Le logo du lycée Marie-Curie est la propriété du lycée Marie-Curie, localisé à Marseille, et de l’Académie d’Aix-Marseille</a:t>
            </a:r>
          </a:p>
          <a:p>
            <a:pPr marL="0" indent="0" algn="ctr">
              <a:buNone/>
            </a:pPr>
            <a:r>
              <a:rPr lang="fr-FR" sz="1800" dirty="0"/>
              <a:t>© Copyright 2020 Sébastien LEBELLE, Quentin PEREA et Bilal BENBOUZIANE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8E6F83-B014-4D64-A17A-C7E188B42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A19-55AC-4F70-B3A9-D0EFC764A655}" type="datetime1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26FF7E-608E-4349-B690-7BD1DA2A2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16B2B1-1981-4E8C-B0A4-0EF27392E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18196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F481A-741F-4F0F-8A01-1E2599D12B7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fr-FR" sz="4000" dirty="0"/>
              <a:t>Thème D 1-1 : Le droit, son rôle, ses principes</a:t>
            </a:r>
            <a:br>
              <a:rPr lang="fr-FR" sz="4000" dirty="0"/>
            </a:br>
            <a:r>
              <a:rPr lang="fr-FR" sz="4000" dirty="0"/>
              <a:t>Exposé – Les sources de la règle de droit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194307-9790-44EA-AB19-84AED211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bg1">
              <a:alpha val="5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Quentin PEREA – Sébastien LEBELLE – Bilal BENBOUZIANE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/>
              <a:t>Étudiants en 1</a:t>
            </a:r>
            <a:r>
              <a:rPr lang="fr-FR" baseline="30000" dirty="0"/>
              <a:t>re</a:t>
            </a:r>
            <a:r>
              <a:rPr lang="fr-FR" dirty="0"/>
              <a:t> année – BTS Services Informatiques aux Organisations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595923A-0418-452A-9313-200F73C3C49D}"/>
              </a:ext>
            </a:extLst>
          </p:cNvPr>
          <p:cNvSpPr txBox="1"/>
          <p:nvPr/>
        </p:nvSpPr>
        <p:spPr>
          <a:xfrm>
            <a:off x="838200" y="727949"/>
            <a:ext cx="4585551" cy="715089"/>
          </a:xfrm>
          <a:prstGeom prst="round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fr-FR"/>
              <a:t>Culture économique, juridique et managériale</a:t>
            </a:r>
          </a:p>
          <a:p>
            <a:r>
              <a:rPr lang="fr-FR"/>
              <a:t>Professeur : M. PEDUZZI N.</a:t>
            </a:r>
          </a:p>
        </p:txBody>
      </p:sp>
      <p:pic>
        <p:nvPicPr>
          <p:cNvPr id="9" name="Image 8" descr="Logo du Lycée Marie-Curie, Marseille.">
            <a:extLst>
              <a:ext uri="{FF2B5EF4-FFF2-40B4-BE49-F238E27FC236}">
                <a16:creationId xmlns:a16="http://schemas.microsoft.com/office/drawing/2014/main" id="{0927C24A-849D-483E-A1A1-4E294A9A1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338" y="546041"/>
            <a:ext cx="3773112" cy="1078903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242D00-1955-4718-B54F-2779E413B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3D4-8E38-401F-BE6C-256AC81CEEDD}" type="datetime1">
              <a:rPr lang="fr-FR" smtClean="0">
                <a:solidFill>
                  <a:schemeClr val="tx1"/>
                </a:solidFill>
              </a:rPr>
              <a:t>07/04/2020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17ABB3-CC0F-46DD-9437-A64A2C18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chemeClr val="bg1">
              <a:alpha val="50000"/>
            </a:schemeClr>
          </a:solidFill>
        </p:spPr>
        <p:txBody>
          <a:bodyPr/>
          <a:lstStyle/>
          <a:p>
            <a:r>
              <a:rPr lang="fr-FR" sz="1150" dirty="0">
                <a:solidFill>
                  <a:schemeClr val="tx1"/>
                </a:solidFill>
              </a:rPr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55CF0E-005F-42E9-9C8A-B31450938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>
                <a:solidFill>
                  <a:schemeClr val="tx1"/>
                </a:solidFill>
              </a:rPr>
              <a:t>2</a:t>
            </a:fld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3236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933C9D-46A1-4405-9D50-DF03C8A8D692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64000">
                <a:srgbClr val="FFFFFF">
                  <a:alpha val="50000"/>
                </a:srgbClr>
              </a:gs>
              <a:gs pos="34000">
                <a:srgbClr val="FFFFFF">
                  <a:alpha val="1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</a:gsLst>
            <a:lin ang="10800000" scaled="1"/>
          </a:gradFill>
        </p:spPr>
        <p:txBody>
          <a:bodyPr/>
          <a:lstStyle/>
          <a:p>
            <a:r>
              <a:rPr lang="fr-FR"/>
              <a:t> 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EE29FA-D81C-4458-8A54-804FB0B14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fr-FR" dirty="0"/>
              <a:t>La Règle de droit</a:t>
            </a:r>
          </a:p>
          <a:p>
            <a:pPr marL="514350" indent="-514350">
              <a:buFont typeface="+mj-lt"/>
              <a:buAutoNum type="romanUcPeriod"/>
            </a:pPr>
            <a:r>
              <a:rPr lang="fr-FR" dirty="0"/>
              <a:t>Les composantes de la règle de droit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dirty="0"/>
              <a:t>La Constitution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dirty="0"/>
              <a:t>Les Traités internationaux et Droit communautaire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dirty="0"/>
              <a:t>La Loi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dirty="0"/>
              <a:t>Le Règlement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dirty="0"/>
              <a:t>L’Ordonnance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dirty="0"/>
              <a:t>Les Accords et conventions collectifs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dirty="0"/>
              <a:t>La Jurisprudence</a:t>
            </a:r>
          </a:p>
          <a:p>
            <a:pPr marL="514350" indent="-514350">
              <a:buFont typeface="+mj-lt"/>
              <a:buAutoNum type="romanUcPeriod"/>
            </a:pPr>
            <a:r>
              <a:rPr lang="fr-FR" dirty="0"/>
              <a:t>La suprématie de la Constitution</a:t>
            </a:r>
          </a:p>
          <a:p>
            <a:pPr marL="514350" indent="-514350">
              <a:buFont typeface="+mj-lt"/>
              <a:buAutoNum type="romanUcPeriod"/>
            </a:pPr>
            <a:r>
              <a:rPr lang="fr-FR" dirty="0"/>
              <a:t>Conclusion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DFD055-4A68-45A7-A287-8E89A4D5B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40F05-CD24-4AD7-AF5C-EFB1DB072511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F9B8AD-A980-4C29-8697-741BA7DA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25FEB6-716B-42A1-8A87-F87C037AB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471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9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9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4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C009C5-624A-42A4-8B23-2FA2ED5B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 Règle de droit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CB8913-DC7E-4775-A797-2B128E86A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FR" sz="2600" dirty="0">
                <a:ea typeface="+mn-lt"/>
                <a:cs typeface="+mn-lt"/>
              </a:rPr>
              <a:t>La règle de droit est </a:t>
            </a:r>
            <a:r>
              <a:rPr lang="fr-FR" sz="2600" u="sng" dirty="0">
                <a:ea typeface="+mn-lt"/>
                <a:cs typeface="+mn-lt"/>
              </a:rPr>
              <a:t>légitime</a:t>
            </a:r>
            <a:r>
              <a:rPr lang="fr-FR" sz="2600" dirty="0">
                <a:ea typeface="+mn-lt"/>
                <a:cs typeface="+mn-lt"/>
              </a:rPr>
              <a:t>, </a:t>
            </a:r>
            <a:r>
              <a:rPr lang="fr-FR" sz="2600" u="sng" dirty="0">
                <a:ea typeface="+mn-lt"/>
                <a:cs typeface="+mn-lt"/>
              </a:rPr>
              <a:t>générale</a:t>
            </a:r>
            <a:r>
              <a:rPr lang="fr-FR" sz="2600" dirty="0">
                <a:ea typeface="+mn-lt"/>
                <a:cs typeface="+mn-lt"/>
              </a:rPr>
              <a:t> et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600" u="sng" dirty="0">
                <a:ea typeface="+mn-lt"/>
                <a:cs typeface="+mn-lt"/>
              </a:rPr>
              <a:t>obligatoire</a:t>
            </a:r>
            <a:r>
              <a:rPr lang="fr-FR" sz="2600" dirty="0">
                <a:ea typeface="+mn-lt"/>
                <a:cs typeface="+mn-lt"/>
              </a:rPr>
              <a:t> en s’appuyant sur des </a:t>
            </a:r>
            <a:r>
              <a:rPr lang="fr-FR" sz="2600" b="1" dirty="0">
                <a:ea typeface="+mn-lt"/>
                <a:cs typeface="+mn-lt"/>
              </a:rPr>
              <a:t>règles de </a:t>
            </a:r>
            <a:endParaRPr lang="fr-FR" sz="2600" dirty="0">
              <a:ea typeface="+mn-lt"/>
              <a:cs typeface="+mn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fr-FR" sz="2600" b="1" dirty="0">
                <a:ea typeface="+mn-lt"/>
                <a:cs typeface="+mn-lt"/>
              </a:rPr>
              <a:t>codes </a:t>
            </a:r>
            <a:r>
              <a:rPr lang="fr-FR" sz="2600" dirty="0">
                <a:ea typeface="+mn-lt"/>
                <a:cs typeface="+mn-lt"/>
              </a:rPr>
              <a:t>et se détache de l’autorité compétente.</a:t>
            </a:r>
            <a:endParaRPr lang="fr-FR" sz="26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B4C0BD-33B3-49E6-B62F-4F6522AB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0AA9-A1CC-4C34-BDC4-1D3B82153B9F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F0885-0587-4C78-AC9F-155D70CD8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F8BCC2-FDBA-4D9D-A0CC-CCA179D7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4</a:t>
            </a:fld>
            <a:endParaRPr lang="fr-FR"/>
          </a:p>
        </p:txBody>
      </p:sp>
      <p:pic>
        <p:nvPicPr>
          <p:cNvPr id="7" name="Image 7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4CA9E4FB-B586-4C4A-8826-76C7B18BA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4387" y="1469982"/>
            <a:ext cx="6797613" cy="470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0594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DBECC2-E80B-4007-BA19-F76A54737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 Règle de droit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E161E7-76ED-4DE5-ADE7-D5EE16E984E5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09CEEE-AFED-4CC7-BA12-24503EBF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109E-44E6-463B-AC66-2EB742EF54FD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BFB9F5-07DC-451C-8252-6BE83F0F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6AA433-F497-4094-B346-273BD92D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5</a:t>
            </a:fld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9546CD93-2F02-42B2-8806-AD6A4E9EA33B}"/>
              </a:ext>
            </a:extLst>
          </p:cNvPr>
          <p:cNvSpPr/>
          <p:nvPr/>
        </p:nvSpPr>
        <p:spPr>
          <a:xfrm>
            <a:off x="838200" y="1825625"/>
            <a:ext cx="4320000" cy="1800000"/>
          </a:xfrm>
          <a:prstGeom prst="roundRect">
            <a:avLst>
              <a:gd name="adj" fmla="val 11060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u="sng" dirty="0">
                <a:solidFill>
                  <a:schemeClr val="tx1"/>
                </a:solidFill>
                <a:ea typeface="+mn-lt"/>
                <a:cs typeface="+mn-lt"/>
              </a:rPr>
              <a:t>Légitime</a:t>
            </a:r>
            <a:endParaRPr lang="fr-FR" sz="2200" b="1" u="sng" dirty="0">
              <a:solidFill>
                <a:schemeClr val="tx1"/>
              </a:solidFill>
            </a:endParaRPr>
          </a:p>
          <a:p>
            <a:pPr algn="ctr"/>
            <a:r>
              <a:rPr lang="fr-FR" sz="2200" dirty="0">
                <a:solidFill>
                  <a:schemeClr val="tx1"/>
                </a:solidFill>
                <a:ea typeface="+mn-lt"/>
                <a:cs typeface="+mn-lt"/>
              </a:rPr>
              <a:t>S'applique à tous les citoyens, ne règle pas des cas particuliers : elle est </a:t>
            </a:r>
            <a:r>
              <a:rPr lang="fr-FR" sz="2200" b="1" dirty="0">
                <a:solidFill>
                  <a:schemeClr val="tx1"/>
                </a:solidFill>
                <a:ea typeface="+mn-lt"/>
                <a:cs typeface="+mn-lt"/>
              </a:rPr>
              <a:t>impersonnelle</a:t>
            </a:r>
            <a:r>
              <a:rPr lang="fr-FR" sz="2200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  <a:endParaRPr lang="fr-FR" sz="2200" dirty="0">
              <a:solidFill>
                <a:schemeClr val="tx1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8D7D4572-E861-4964-9399-7800BDFE56B6}"/>
              </a:ext>
            </a:extLst>
          </p:cNvPr>
          <p:cNvSpPr/>
          <p:nvPr/>
        </p:nvSpPr>
        <p:spPr>
          <a:xfrm>
            <a:off x="7033800" y="1825625"/>
            <a:ext cx="4320000" cy="1800000"/>
          </a:xfrm>
          <a:prstGeom prst="roundRect">
            <a:avLst>
              <a:gd name="adj" fmla="val 12102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u="sng" dirty="0">
                <a:solidFill>
                  <a:schemeClr val="tx1"/>
                </a:solidFill>
                <a:ea typeface="+mn-lt"/>
                <a:cs typeface="+mn-lt"/>
              </a:rPr>
              <a:t>Générale</a:t>
            </a:r>
            <a:endParaRPr lang="fr-FR" sz="2200" b="1" u="sng" dirty="0">
              <a:solidFill>
                <a:schemeClr val="tx1"/>
              </a:solidFill>
            </a:endParaRPr>
          </a:p>
          <a:p>
            <a:pPr algn="ctr"/>
            <a:r>
              <a:rPr lang="fr-FR" sz="2200" dirty="0">
                <a:solidFill>
                  <a:schemeClr val="tx1"/>
                </a:solidFill>
                <a:ea typeface="+mn-lt"/>
                <a:cs typeface="+mn-lt"/>
              </a:rPr>
              <a:t>S'applique sur tout le territoire et pour tous les faits s'y produisant.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CFB8A8E2-F1D6-4A9F-98DB-E7141910DB78}"/>
              </a:ext>
            </a:extLst>
          </p:cNvPr>
          <p:cNvSpPr/>
          <p:nvPr/>
        </p:nvSpPr>
        <p:spPr>
          <a:xfrm>
            <a:off x="3936000" y="4001294"/>
            <a:ext cx="4320000" cy="1800000"/>
          </a:xfrm>
          <a:prstGeom prst="roundRect">
            <a:avLst>
              <a:gd name="adj" fmla="val 11170"/>
            </a:avLst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u="sng" dirty="0">
                <a:solidFill>
                  <a:schemeClr val="tx1"/>
                </a:solidFill>
                <a:ea typeface="+mn-lt"/>
                <a:cs typeface="+mn-lt"/>
              </a:rPr>
              <a:t>Obligatoire</a:t>
            </a:r>
          </a:p>
          <a:p>
            <a:pPr algn="ctr"/>
            <a:r>
              <a:rPr lang="fr-FR" sz="2200" dirty="0">
                <a:solidFill>
                  <a:schemeClr val="tx1"/>
                </a:solidFill>
                <a:ea typeface="+mn-lt"/>
                <a:cs typeface="+mn-lt"/>
              </a:rPr>
              <a:t>Toute personne est tenue de s'y conformer.</a:t>
            </a:r>
            <a:endParaRPr lang="fr-F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241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BA1DAAAA-A415-42C2-8772-C8F8E2AC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Constitution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DFC1D611-D2F2-433E-8642-8A18E6322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fr-FR" dirty="0">
                <a:ea typeface="+mn-lt"/>
                <a:cs typeface="+mn-lt"/>
              </a:rPr>
              <a:t>Texte suprême d'un État :</a:t>
            </a:r>
            <a:endParaRPr lang="fr-FR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fr-FR" sz="2600" dirty="0">
                <a:ea typeface="+mn-lt"/>
                <a:cs typeface="+mn-lt"/>
              </a:rPr>
              <a:t>- définit droits et libertés des citoyens.</a:t>
            </a:r>
            <a:endParaRPr lang="fr-FR" sz="26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fr-FR" sz="2600" dirty="0">
                <a:ea typeface="+mn-lt"/>
                <a:cs typeface="+mn-lt"/>
              </a:rPr>
              <a:t>- définit organisation et séparations du </a:t>
            </a:r>
            <a:r>
              <a:rPr lang="fr-FR" sz="2600" b="1" dirty="0">
                <a:ea typeface="+mn-lt"/>
                <a:cs typeface="+mn-lt"/>
              </a:rPr>
              <a:t>pouvoir politique</a:t>
            </a:r>
            <a:r>
              <a:rPr lang="fr-FR" sz="2600" dirty="0">
                <a:ea typeface="+mn-lt"/>
                <a:cs typeface="+mn-lt"/>
              </a:rPr>
              <a:t>. </a:t>
            </a:r>
          </a:p>
          <a:p>
            <a:pPr marL="0" indent="0" algn="just">
              <a:spcBef>
                <a:spcPts val="100"/>
              </a:spcBef>
              <a:buNone/>
            </a:pPr>
            <a:r>
              <a:rPr lang="fr-FR" sz="2600" dirty="0">
                <a:ea typeface="+mn-lt"/>
                <a:cs typeface="+mn-lt"/>
              </a:rPr>
              <a:t>- articule les </a:t>
            </a:r>
            <a:r>
              <a:rPr lang="fr-FR" sz="2600" b="1" dirty="0">
                <a:ea typeface="+mn-lt"/>
                <a:cs typeface="+mn-lt"/>
              </a:rPr>
              <a:t>institutions</a:t>
            </a:r>
            <a:r>
              <a:rPr lang="fr-FR" sz="2600" dirty="0">
                <a:ea typeface="+mn-lt"/>
                <a:cs typeface="+mn-lt"/>
              </a:rPr>
              <a:t> composant l'État.</a:t>
            </a:r>
          </a:p>
          <a:p>
            <a:pPr marL="0" indent="0" algn="just">
              <a:spcBef>
                <a:spcPts val="100"/>
              </a:spcBef>
              <a:buNone/>
            </a:pPr>
            <a:endParaRPr lang="fr-FR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fr-FR" dirty="0"/>
              <a:t>Constitution française du 4 octobre 1958 mise en vigueur par l'</a:t>
            </a:r>
            <a:r>
              <a:rPr lang="fr-FR" dirty="0">
                <a:latin typeface="Corbel" panose="020B0503020204020204"/>
              </a:rPr>
              <a:t>État français.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D43393-4250-4F87-B6AC-F24F8352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3E47-EF47-4978-B8B2-EC87EC872A29}" type="datetime1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B17227-7256-4F97-A929-9221522F1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BB3FFA-F1C3-4D0A-AF20-D9AF1BAF4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8510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E4FC8C6A-F4DA-4CF7-8C5F-14E7A11E8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 Traités internationaux 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CC171182-D587-4C07-9F33-369900DF4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fr-FR" dirty="0">
                <a:latin typeface="Corbel"/>
              </a:rPr>
              <a:t>Accord entre États produisant des effets de droit. Applicable en France si négocié, signé et ratifié par les autorités compétentes.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fr-FR" dirty="0"/>
          </a:p>
          <a:p>
            <a:pPr algn="just">
              <a:spcBef>
                <a:spcPts val="600"/>
              </a:spcBef>
              <a:buNone/>
            </a:pPr>
            <a:r>
              <a:rPr lang="fr-FR" dirty="0">
                <a:ea typeface="+mn-lt"/>
                <a:cs typeface="+mn-lt"/>
              </a:rPr>
              <a:t>⇒ </a:t>
            </a:r>
            <a:r>
              <a:rPr lang="fr-FR" dirty="0">
                <a:latin typeface="Corbel"/>
              </a:rPr>
              <a:t>bilatéral (février 2003 -  </a:t>
            </a:r>
            <a:r>
              <a:rPr lang="fr-FR" b="1" dirty="0">
                <a:ea typeface="+mn-lt"/>
                <a:cs typeface="+mn-lt"/>
              </a:rPr>
              <a:t>traité d’extradition </a:t>
            </a:r>
            <a:r>
              <a:rPr lang="fr-FR" dirty="0">
                <a:ea typeface="+mn-lt"/>
                <a:cs typeface="+mn-lt"/>
              </a:rPr>
              <a:t>France/Russie).</a:t>
            </a:r>
            <a:endParaRPr lang="en-US" dirty="0"/>
          </a:p>
          <a:p>
            <a:pPr>
              <a:buNone/>
            </a:pPr>
            <a:r>
              <a:rPr lang="fr-FR" dirty="0">
                <a:ea typeface="+mn-lt"/>
                <a:cs typeface="+mn-lt"/>
              </a:rPr>
              <a:t>⇒ </a:t>
            </a:r>
            <a:r>
              <a:rPr lang="fr-FR" dirty="0">
                <a:latin typeface="Corbel"/>
              </a:rPr>
              <a:t>multilatéral (</a:t>
            </a:r>
            <a:r>
              <a:rPr lang="fr-FR" dirty="0">
                <a:ea typeface="+mn-lt"/>
                <a:cs typeface="+mn-lt"/>
              </a:rPr>
              <a:t>1994 - traité de l’</a:t>
            </a:r>
            <a:r>
              <a:rPr lang="fr-FR" b="1" dirty="0">
                <a:ea typeface="+mn-lt"/>
                <a:cs typeface="+mn-lt"/>
              </a:rPr>
              <a:t>Organisation Mondiale du Commerce</a:t>
            </a:r>
            <a:r>
              <a:rPr lang="fr-FR" dirty="0">
                <a:ea typeface="+mn-lt"/>
                <a:cs typeface="+mn-lt"/>
              </a:rPr>
              <a:t>).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936762-ECAA-4636-8455-8B4FD3AA9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AEB2-0303-4D7B-8699-2EB3A8BF1477}" type="datetime1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2858C8-26E0-4765-A98E-FAAA6974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E65179-0879-4563-8E0B-64F7FABF9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26130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EBD6D0-A1DD-4F2C-BDA7-02C9A88B6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Droit communautaire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C25ABB-CC89-4FDD-B00C-41DED2E22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fr-FR" dirty="0"/>
              <a:t>Ensemble des règles fondant l’UE et s’appliquant à tous les États membres pour harmoniser les législations nationales.</a:t>
            </a:r>
          </a:p>
          <a:p>
            <a:pPr marL="0" indent="0" algn="just">
              <a:spcBef>
                <a:spcPts val="200"/>
              </a:spcBef>
              <a:buNone/>
            </a:pPr>
            <a:endParaRPr lang="fr-FR" dirty="0"/>
          </a:p>
          <a:p>
            <a:pPr marL="0" indent="0" algn="just">
              <a:spcBef>
                <a:spcPts val="700"/>
              </a:spcBef>
              <a:buNone/>
            </a:pPr>
            <a:r>
              <a:rPr lang="fr-FR" sz="2600" dirty="0"/>
              <a:t>⇒ </a:t>
            </a:r>
            <a:r>
              <a:rPr lang="fr-FR" sz="2600" u="sng" dirty="0"/>
              <a:t>Contient</a:t>
            </a:r>
            <a:r>
              <a:rPr lang="fr-FR" sz="2600" dirty="0"/>
              <a:t> : </a:t>
            </a:r>
            <a:r>
              <a:rPr lang="fr-FR" sz="2600" b="1" dirty="0"/>
              <a:t>traités constitutifs</a:t>
            </a:r>
            <a:r>
              <a:rPr lang="fr-FR" sz="2600" dirty="0"/>
              <a:t> de l'UE, </a:t>
            </a:r>
            <a:r>
              <a:rPr lang="fr-FR" sz="2600" dirty="0">
                <a:latin typeface="Corbel"/>
              </a:rPr>
              <a:t>textes élaborés par les </a:t>
            </a:r>
            <a:r>
              <a:rPr lang="fr-FR" sz="2600" b="1" dirty="0">
                <a:latin typeface="Corbel"/>
              </a:rPr>
              <a:t>institutions</a:t>
            </a:r>
            <a:r>
              <a:rPr lang="fr-FR" sz="2600" dirty="0">
                <a:latin typeface="Corbel"/>
              </a:rPr>
              <a:t> européennes, jurisprudence de la </a:t>
            </a:r>
            <a:r>
              <a:rPr lang="fr-FR" sz="2600" b="1" dirty="0">
                <a:latin typeface="Corbel"/>
              </a:rPr>
              <a:t>CJUE</a:t>
            </a:r>
            <a:r>
              <a:rPr lang="fr-FR" sz="2600" dirty="0">
                <a:latin typeface="Corbel"/>
              </a:rPr>
              <a:t>, etc.</a:t>
            </a:r>
            <a:endParaRPr lang="fr-FR" dirty="0">
              <a:latin typeface="Corbel"/>
            </a:endParaRPr>
          </a:p>
          <a:p>
            <a:pPr marL="0" indent="0" algn="just">
              <a:spcBef>
                <a:spcPts val="700"/>
              </a:spcBef>
              <a:buNone/>
            </a:pPr>
            <a:r>
              <a:rPr lang="fr-FR" sz="2600" dirty="0"/>
              <a:t>⇒ </a:t>
            </a:r>
            <a:r>
              <a:rPr lang="fr-FR" sz="2600" u="sng" dirty="0"/>
              <a:t>Intervient sur</a:t>
            </a:r>
            <a:r>
              <a:rPr lang="fr-FR" sz="2600" dirty="0"/>
              <a:t> : transactions économiques, politique sociale, droit des citoyens, etc.</a:t>
            </a:r>
            <a:endParaRPr lang="fr-FR" dirty="0"/>
          </a:p>
          <a:p>
            <a:pPr marL="0" indent="0" algn="just">
              <a:spcBef>
                <a:spcPts val="700"/>
              </a:spcBef>
              <a:buNone/>
            </a:pPr>
            <a:r>
              <a:rPr lang="fr-FR" sz="2600" dirty="0"/>
              <a:t>⇒ </a:t>
            </a:r>
            <a:r>
              <a:rPr lang="fr-FR" sz="2600" u="sng" dirty="0"/>
              <a:t>Géré par</a:t>
            </a:r>
            <a:r>
              <a:rPr lang="fr-FR" sz="2600" dirty="0"/>
              <a:t> : Cour de Justice, </a:t>
            </a:r>
            <a:r>
              <a:rPr lang="fr-FR" sz="2600" b="1" dirty="0"/>
              <a:t>TPI</a:t>
            </a:r>
            <a:r>
              <a:rPr lang="fr-FR" sz="2600" dirty="0"/>
              <a:t>.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31B4E7-1A8E-4378-9E86-4C7AB37EC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606F-1CB5-4B0B-A22E-298F0805034B}" type="datetime1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FFA21F-95F3-4E22-B5D5-E35E93B6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DE4B05-C3F0-407F-B93F-C07673692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24321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145F0D9D-5B58-4C5F-932F-1B383DBAF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 Loi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5DAAB996-FCB1-4FF4-8937-1BAAA0458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fr-FR" dirty="0">
                <a:latin typeface="Corbel"/>
              </a:rPr>
              <a:t>Règle de droit votée par le </a:t>
            </a:r>
            <a:r>
              <a:rPr lang="fr-FR" b="1" dirty="0">
                <a:latin typeface="Corbel"/>
              </a:rPr>
              <a:t>pouvoir législatif </a:t>
            </a:r>
            <a:r>
              <a:rPr lang="fr-FR" dirty="0">
                <a:latin typeface="Corbel"/>
              </a:rPr>
              <a:t>pouvant entrainer des sanctions</a:t>
            </a:r>
            <a:r>
              <a:rPr lang="fr-FR" b="1" dirty="0">
                <a:latin typeface="Corbel"/>
              </a:rPr>
              <a:t>. </a:t>
            </a:r>
            <a:r>
              <a:rPr lang="fr-FR" dirty="0">
                <a:latin typeface="Corbel"/>
              </a:rPr>
              <a:t>Article 34, Constitution du 4 octobre 1958.</a:t>
            </a:r>
            <a:endParaRPr lang="fr-FR" dirty="0"/>
          </a:p>
          <a:p>
            <a:pPr marL="0" indent="0" algn="just">
              <a:buNone/>
            </a:pPr>
            <a:endParaRPr lang="fr-FR" dirty="0">
              <a:latin typeface="Corbel"/>
            </a:endParaRPr>
          </a:p>
          <a:p>
            <a:pPr marL="0" indent="0" algn="just">
              <a:buNone/>
            </a:pPr>
            <a:r>
              <a:rPr lang="fr-FR" dirty="0">
                <a:latin typeface="Corbel"/>
              </a:rPr>
              <a:t>⇒ Article 1 du code pénal, </a:t>
            </a:r>
            <a:r>
              <a:rPr lang="fr-FR" b="1" dirty="0">
                <a:latin typeface="Corbel"/>
              </a:rPr>
              <a:t>loi 92-683</a:t>
            </a:r>
            <a:r>
              <a:rPr lang="fr-FR" dirty="0">
                <a:latin typeface="Corbel"/>
              </a:rPr>
              <a:t> du 22 juillet 1992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B9E82-4368-4972-9023-47DDA9295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F5E8-F17E-4AC8-B3D7-346358BAF673}" type="datetime1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0DDABA-5386-4130-BA1F-BCCF23BE3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Exposé - Culture économique, juridique et managériale - v1.0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68D6BF-CF7A-4D9D-A7FD-9FFD39BC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FF6D-AF48-4799-B1F2-6D381E4423B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3169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868</Words>
  <Application>Microsoft Office PowerPoint</Application>
  <PresentationFormat>Grand écran</PresentationFormat>
  <Paragraphs>125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Thème Office</vt:lpstr>
      <vt:lpstr>Présentation PowerPoint</vt:lpstr>
      <vt:lpstr>Thème D 1-1 : Le droit, son rôle, ses principes Exposé – Les sources de la règle de droit</vt:lpstr>
      <vt:lpstr> Sommaire</vt:lpstr>
      <vt:lpstr> Règle de droit</vt:lpstr>
      <vt:lpstr> Règle de droit</vt:lpstr>
      <vt:lpstr> Constitution</vt:lpstr>
      <vt:lpstr> Traités internationaux </vt:lpstr>
      <vt:lpstr>Droit communautaire</vt:lpstr>
      <vt:lpstr> Loi</vt:lpstr>
      <vt:lpstr> Règlement</vt:lpstr>
      <vt:lpstr> Ordonnance</vt:lpstr>
      <vt:lpstr> Accords et conventions collectifs</vt:lpstr>
      <vt:lpstr> Jurisprudence</vt:lpstr>
      <vt:lpstr> La suprématie de la Constitution</vt:lpstr>
      <vt:lpstr>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</dc:creator>
  <cp:lastModifiedBy>Sébastien</cp:lastModifiedBy>
  <cp:revision>17</cp:revision>
  <dcterms:created xsi:type="dcterms:W3CDTF">2020-01-12T11:27:27Z</dcterms:created>
  <dcterms:modified xsi:type="dcterms:W3CDTF">2020-04-07T11:48:44Z</dcterms:modified>
</cp:coreProperties>
</file>